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36" r:id="rId3"/>
    <p:sldId id="326" r:id="rId4"/>
    <p:sldId id="330" r:id="rId5"/>
    <p:sldId id="292" r:id="rId6"/>
    <p:sldId id="331" r:id="rId7"/>
    <p:sldId id="283" r:id="rId8"/>
    <p:sldId id="333" r:id="rId9"/>
    <p:sldId id="304" r:id="rId10"/>
    <p:sldId id="334" r:id="rId11"/>
    <p:sldId id="318" r:id="rId12"/>
    <p:sldId id="328" r:id="rId13"/>
    <p:sldId id="341" r:id="rId14"/>
    <p:sldId id="314" r:id="rId15"/>
    <p:sldId id="315" r:id="rId16"/>
    <p:sldId id="302" r:id="rId17"/>
    <p:sldId id="294" r:id="rId18"/>
    <p:sldId id="295" r:id="rId19"/>
    <p:sldId id="300" r:id="rId20"/>
    <p:sldId id="301" r:id="rId21"/>
    <p:sldId id="299" r:id="rId22"/>
    <p:sldId id="322" r:id="rId23"/>
    <p:sldId id="303" r:id="rId24"/>
    <p:sldId id="298" r:id="rId25"/>
    <p:sldId id="339" r:id="rId26"/>
    <p:sldId id="338" r:id="rId27"/>
    <p:sldId id="317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7C6F6-A106-45F0-8013-69286BD09257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4B2DA-F46B-4BB7-BB02-27F1929B5C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17A6F-E973-4AD2-A6FC-F2CD368FB35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17A6F-E973-4AD2-A6FC-F2CD368FB35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17A6F-E973-4AD2-A6FC-F2CD368FB35C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17A6F-E973-4AD2-A6FC-F2CD368FB35C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17A6F-E973-4AD2-A6FC-F2CD368FB35C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17A6F-E973-4AD2-A6FC-F2CD368FB35C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E606-979C-4AE0-9245-C47573C2BCF4}" type="datetimeFigureOut">
              <a:rPr lang="en-GB" smtClean="0"/>
              <a:pPr/>
              <a:t>20/02/2015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C8A5-C89E-4B6E-82CB-F8D45D65251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ublicdomainpictures.net/view-image.php?image=46035&amp;picture=plastic-syringe-and-test-tub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ies.com/" TargetMode="External"/><Relationship Id="rId2" Type="http://schemas.openxmlformats.org/officeDocument/2006/relationships/hyperlink" Target="http://www.google.com/tren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pi.gov.br/" TargetMode="External"/><Relationship Id="rId4" Type="http://schemas.openxmlformats.org/officeDocument/2006/relationships/hyperlink" Target="http://inventta.net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Brintelli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400" i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Knowledge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400" i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Tranfer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pt-BR" dirty="0" smtClean="0"/>
          </a:p>
          <a:p>
            <a:pPr algn="ctr">
              <a:buNone/>
            </a:pPr>
            <a:endParaRPr lang="pt-BR" sz="1600" b="1" cap="all" dirty="0" smtClean="0"/>
          </a:p>
          <a:p>
            <a:pPr algn="ctr">
              <a:buNone/>
            </a:pPr>
            <a:endParaRPr lang="pt-BR" sz="1600" b="1" cap="all" dirty="0" smtClean="0"/>
          </a:p>
          <a:p>
            <a:pPr algn="ctr">
              <a:buNone/>
            </a:pPr>
            <a:r>
              <a:rPr lang="en-US" sz="2100" b="1" cap="all" dirty="0" smtClean="0"/>
              <a:t>sHOULD sme</a:t>
            </a:r>
            <a:r>
              <a:rPr lang="en-US" sz="1600" b="1" cap="all" dirty="0" smtClean="0">
                <a:cs typeface="Times New Roman" pitchFamily="18" charset="0"/>
              </a:rPr>
              <a:t>s</a:t>
            </a:r>
            <a:r>
              <a:rPr lang="en-US" sz="2100" b="1" cap="all" dirty="0" smtClean="0"/>
              <a:t> TRANSFER bioTECHNOLOGY from Brazil TO THE uk?</a:t>
            </a:r>
          </a:p>
          <a:p>
            <a:pPr algn="ctr">
              <a:buNone/>
            </a:pPr>
            <a:endParaRPr lang="en-US" sz="2100" b="1" cap="all" dirty="0" smtClean="0"/>
          </a:p>
          <a:p>
            <a:pPr algn="ctr">
              <a:buNone/>
            </a:pPr>
            <a:r>
              <a:rPr lang="en-US" sz="1800" cap="all" dirty="0" smtClean="0"/>
              <a:t> PRESENTATION Inspired in THE research FINDINGS OF Janaina Pinto.</a:t>
            </a:r>
          </a:p>
          <a:p>
            <a:pPr algn="ctr">
              <a:buNone/>
            </a:pPr>
            <a:r>
              <a:rPr lang="en-US" sz="1800" cap="all" dirty="0" smtClean="0"/>
              <a:t>MA by Research in law (finance law)  / Queen Mary university of London.</a:t>
            </a:r>
            <a:endParaRPr lang="en-GB" sz="18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5661248"/>
            <a:ext cx="7848872" cy="1060227"/>
          </a:xfrm>
        </p:spPr>
        <p:txBody>
          <a:bodyPr/>
          <a:lstStyle/>
          <a:p>
            <a:r>
              <a:rPr lang="en-US" sz="28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Research, IP Strategy, B2B Support www.brintelli.com</a:t>
            </a:r>
            <a:endParaRPr lang="pt-BR" sz="28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52" name="Picture 4" descr="Plastic Syringe And Test Tub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2195736" cy="151216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89040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win\Desktop\vaci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789040"/>
            <a:ext cx="2411760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Tm="1976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Overview of a potential Scottish-Brazilian-English alliance in biotech. 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numCol="3">
            <a:normAutofit fontScale="92500" lnSpcReduction="20000"/>
          </a:bodyPr>
          <a:lstStyle/>
          <a:p>
            <a:pPr>
              <a:buNone/>
            </a:pPr>
            <a:endParaRPr lang="pt-BR" sz="2200" dirty="0" smtClean="0"/>
          </a:p>
          <a:p>
            <a:pPr>
              <a:buNone/>
            </a:pPr>
            <a:r>
              <a:rPr lang="pt-BR" sz="2200" dirty="0" smtClean="0"/>
              <a:t>Common </a:t>
            </a:r>
            <a:r>
              <a:rPr lang="pt-BR" sz="2200" b="1" dirty="0" smtClean="0"/>
              <a:t>weaknesses </a:t>
            </a:r>
            <a:r>
              <a:rPr lang="pt-BR" sz="2200" dirty="0" smtClean="0"/>
              <a:t>of the   Scottish + Brazilians;</a:t>
            </a:r>
            <a:endParaRPr lang="en-GB" sz="2200" dirty="0" smtClean="0"/>
          </a:p>
          <a:p>
            <a:pPr>
              <a:buNone/>
            </a:pPr>
            <a:endParaRPr lang="en-GB" sz="2200" dirty="0" smtClean="0"/>
          </a:p>
          <a:p>
            <a:pPr>
              <a:buFontTx/>
              <a:buChar char="-"/>
            </a:pPr>
            <a:r>
              <a:rPr lang="en-GB" sz="2200" dirty="0" smtClean="0"/>
              <a:t>The </a:t>
            </a:r>
            <a:r>
              <a:rPr lang="en-GB" sz="2200" b="1" dirty="0" smtClean="0"/>
              <a:t>number of granted patents </a:t>
            </a:r>
            <a:r>
              <a:rPr lang="en-GB" sz="2200" dirty="0" smtClean="0"/>
              <a:t>is less then desirable, considering all the publication efforts. </a:t>
            </a:r>
          </a:p>
          <a:p>
            <a:pPr>
              <a:buFontTx/>
              <a:buChar char="-"/>
            </a:pPr>
            <a:r>
              <a:rPr lang="en-GB" sz="2200" dirty="0" smtClean="0"/>
              <a:t>Several </a:t>
            </a:r>
            <a:r>
              <a:rPr lang="en-GB" sz="2200" b="1" dirty="0" smtClean="0"/>
              <a:t>patent applications fail </a:t>
            </a:r>
            <a:r>
              <a:rPr lang="en-GB" sz="2200" dirty="0" smtClean="0"/>
              <a:t>when the claims are examined by the Patent Offices.</a:t>
            </a:r>
          </a:p>
          <a:p>
            <a:pPr>
              <a:buFontTx/>
              <a:buChar char="-"/>
            </a:pPr>
            <a:r>
              <a:rPr lang="en-GB" sz="2200" dirty="0" smtClean="0"/>
              <a:t>Human capital is </a:t>
            </a:r>
            <a:r>
              <a:rPr lang="en-GB" sz="2200" b="1" dirty="0" smtClean="0"/>
              <a:t>not exploit effectively enough</a:t>
            </a:r>
            <a:r>
              <a:rPr lang="en-GB" sz="2200" dirty="0" smtClean="0"/>
              <a:t>. </a:t>
            </a:r>
          </a:p>
          <a:p>
            <a:pPr>
              <a:buFontTx/>
              <a:buChar char="-"/>
            </a:pPr>
            <a:r>
              <a:rPr lang="en-GB" sz="2200" dirty="0" smtClean="0"/>
              <a:t>A percentage of STEM graduates do not find </a:t>
            </a:r>
            <a:r>
              <a:rPr lang="en-GB" sz="2200" b="1" dirty="0" smtClean="0"/>
              <a:t>employment in high- tech sectors</a:t>
            </a:r>
            <a:r>
              <a:rPr lang="en-GB" sz="2200" dirty="0" smtClean="0"/>
              <a:t>.</a:t>
            </a:r>
          </a:p>
          <a:p>
            <a:pPr>
              <a:buFontTx/>
              <a:buChar char="-"/>
            </a:pPr>
            <a:r>
              <a:rPr lang="en-GB" sz="2200" dirty="0" smtClean="0"/>
              <a:t>Not enough biotech SMEs in Brazil or in Scotland.</a:t>
            </a:r>
          </a:p>
          <a:p>
            <a:pPr>
              <a:buNone/>
            </a:pPr>
            <a:endParaRPr lang="en-GB" sz="2200" dirty="0" smtClean="0"/>
          </a:p>
          <a:p>
            <a:pPr>
              <a:buNone/>
            </a:pPr>
            <a:r>
              <a:rPr lang="en-GB" sz="2200" dirty="0" smtClean="0"/>
              <a:t>      Some </a:t>
            </a:r>
            <a:r>
              <a:rPr lang="en-GB" sz="2200" b="1" dirty="0" smtClean="0"/>
              <a:t>key words </a:t>
            </a:r>
            <a:r>
              <a:rPr lang="en-GB" sz="2200" dirty="0" smtClean="0"/>
              <a:t>which translate the  </a:t>
            </a:r>
            <a:r>
              <a:rPr lang="en-GB" sz="2200" b="1" dirty="0" smtClean="0"/>
              <a:t>combined strengths (in life sciences) </a:t>
            </a:r>
            <a:r>
              <a:rPr lang="en-GB" sz="2200" dirty="0" smtClean="0"/>
              <a:t>of a potential </a:t>
            </a:r>
            <a:r>
              <a:rPr lang="en-GB" sz="2200" b="1" dirty="0" smtClean="0"/>
              <a:t>Scottish + Brazilian biotech alliance;</a:t>
            </a:r>
          </a:p>
          <a:p>
            <a:pPr>
              <a:buFontTx/>
              <a:buChar char="-"/>
            </a:pPr>
            <a:r>
              <a:rPr lang="en-GB" sz="2200" b="1" dirty="0" smtClean="0"/>
              <a:t> </a:t>
            </a:r>
            <a:r>
              <a:rPr lang="en-GB" sz="2200" dirty="0" smtClean="0"/>
              <a:t>agriculture;</a:t>
            </a:r>
          </a:p>
          <a:p>
            <a:pPr>
              <a:buFontTx/>
              <a:buChar char="-"/>
            </a:pPr>
            <a:r>
              <a:rPr lang="en-GB" sz="2200" dirty="0" smtClean="0"/>
              <a:t>biochemistry;</a:t>
            </a:r>
          </a:p>
          <a:p>
            <a:pPr>
              <a:buFontTx/>
              <a:buChar char="-"/>
            </a:pPr>
            <a:r>
              <a:rPr lang="en-GB" sz="2200" b="1" dirty="0" smtClean="0"/>
              <a:t>Immunology and immunomodulation;</a:t>
            </a:r>
          </a:p>
          <a:p>
            <a:pPr>
              <a:buFontTx/>
              <a:buChar char="-"/>
            </a:pPr>
            <a:r>
              <a:rPr lang="en-GB" sz="2200" dirty="0" smtClean="0"/>
              <a:t> protein studies</a:t>
            </a:r>
            <a:r>
              <a:rPr lang="en-GB" sz="2200" b="1" dirty="0" smtClean="0"/>
              <a:t>;</a:t>
            </a:r>
          </a:p>
          <a:p>
            <a:pPr>
              <a:buFontTx/>
              <a:buChar char="-"/>
            </a:pPr>
            <a:r>
              <a:rPr lang="en-GB" sz="2200" b="1" dirty="0" smtClean="0"/>
              <a:t>Insectology;</a:t>
            </a:r>
          </a:p>
          <a:p>
            <a:pPr>
              <a:buFontTx/>
              <a:buChar char="-"/>
            </a:pPr>
            <a:r>
              <a:rPr lang="en-GB" sz="2200" b="1" dirty="0" smtClean="0"/>
              <a:t>Cancer;</a:t>
            </a:r>
          </a:p>
          <a:p>
            <a:pPr>
              <a:buFontTx/>
              <a:buChar char="-"/>
            </a:pPr>
            <a:r>
              <a:rPr lang="en-GB" sz="2200" b="1" dirty="0" smtClean="0"/>
              <a:t>genomics ;</a:t>
            </a:r>
          </a:p>
          <a:p>
            <a:pPr>
              <a:buFontTx/>
              <a:buChar char="-"/>
            </a:pPr>
            <a:r>
              <a:rPr lang="en-GB" sz="2200" b="1" dirty="0" smtClean="0"/>
              <a:t>Proteomics;</a:t>
            </a:r>
          </a:p>
          <a:p>
            <a:pPr>
              <a:buFontTx/>
              <a:buChar char="-"/>
            </a:pPr>
            <a:r>
              <a:rPr lang="en-GB" sz="2200" b="1" dirty="0" smtClean="0"/>
              <a:t>Proteogenomics</a:t>
            </a:r>
          </a:p>
          <a:p>
            <a:pPr>
              <a:buFontTx/>
              <a:buChar char="-"/>
            </a:pPr>
            <a:r>
              <a:rPr lang="en-GB" sz="2200" b="1" dirty="0" smtClean="0"/>
              <a:t>Biomakers</a:t>
            </a:r>
          </a:p>
          <a:p>
            <a:pPr>
              <a:buFontTx/>
              <a:buChar char="-"/>
            </a:pPr>
            <a:r>
              <a:rPr lang="en-GB" sz="2200" b="1" dirty="0" smtClean="0"/>
              <a:t>Chemistry</a:t>
            </a:r>
          </a:p>
          <a:p>
            <a:pPr>
              <a:buFontTx/>
              <a:buChar char="-"/>
            </a:pPr>
            <a:r>
              <a:rPr lang="en-GB" sz="2200" b="1" dirty="0" smtClean="0"/>
              <a:t>Nanocapsules</a:t>
            </a:r>
          </a:p>
          <a:p>
            <a:pPr>
              <a:buFontTx/>
              <a:buChar char="-"/>
            </a:pPr>
            <a:endParaRPr lang="en-GB" sz="2200" b="1" dirty="0" smtClean="0"/>
          </a:p>
          <a:p>
            <a:pPr>
              <a:buNone/>
            </a:pPr>
            <a:endParaRPr lang="en-GB" sz="2200" dirty="0" smtClean="0"/>
          </a:p>
          <a:p>
            <a:pPr>
              <a:buFontTx/>
              <a:buChar char="-"/>
            </a:pPr>
            <a:endParaRPr lang="en-GB" sz="2200" dirty="0" smtClean="0"/>
          </a:p>
          <a:p>
            <a:pPr algn="ctr">
              <a:buNone/>
            </a:pPr>
            <a:r>
              <a:rPr lang="en-GB" sz="2200" dirty="0" smtClean="0"/>
              <a:t>Key strengths which the English have to offer to the Brazilians;</a:t>
            </a:r>
          </a:p>
          <a:p>
            <a:pPr algn="ctr">
              <a:buNone/>
            </a:pPr>
            <a:endParaRPr lang="en-GB" sz="2200" dirty="0" smtClean="0"/>
          </a:p>
          <a:p>
            <a:pPr algn="ctr">
              <a:buNone/>
            </a:pPr>
            <a:r>
              <a:rPr lang="en-GB" sz="2200" dirty="0" smtClean="0"/>
              <a:t>      State of the art technology &amp; equipments;  </a:t>
            </a:r>
            <a:r>
              <a:rPr lang="en-GB" sz="2200" b="1" dirty="0" smtClean="0"/>
              <a:t>high ethics in doing business</a:t>
            </a:r>
            <a:r>
              <a:rPr lang="en-GB" sz="2200" dirty="0" smtClean="0"/>
              <a:t>; holistic approach to making regulations; common law - which results in less red tape compared to the civil law; the </a:t>
            </a:r>
            <a:r>
              <a:rPr lang="en-GB" sz="2200" b="1" dirty="0" smtClean="0"/>
              <a:t>Alternative Investment Market </a:t>
            </a:r>
            <a:r>
              <a:rPr lang="en-GB" sz="2200" dirty="0" smtClean="0"/>
              <a:t>of the LSE.</a:t>
            </a:r>
          </a:p>
          <a:p>
            <a:pPr algn="ctr">
              <a:buNone/>
            </a:pPr>
            <a:endParaRPr lang="en-GB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  <p:transition advTm="2301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2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          Brazilian biotech in Scotland can work!</a:t>
            </a:r>
            <a:endParaRPr lang="pt-BR" sz="22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numCol="2">
            <a:normAutofit/>
          </a:bodyPr>
          <a:lstStyle/>
          <a:p>
            <a:pPr algn="ctr"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848872" cy="501650"/>
          </a:xfrm>
        </p:spPr>
        <p:txBody>
          <a:bodyPr/>
          <a:lstStyle/>
          <a:p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194" name="Picture 2" descr="E:\Presentation Imperial\P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724" y="764704"/>
            <a:ext cx="4670276" cy="5706266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 flipH="1" flipV="1">
            <a:off x="8676456" y="40466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8" name="Picture 2" descr="E:\Presentation Imperial\P1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292080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Tm="730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MORE SME</a:t>
            </a:r>
            <a:r>
              <a:rPr lang="pt-BR" sz="12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ARE NEEDED TO TRANSFER TECH FROM BRAZIL TO  UK.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4807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just">
              <a:buNone/>
            </a:pP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/>
              <a:t>Brazil needs more entrepreneurs and more SMEs. </a:t>
            </a:r>
            <a:r>
              <a:rPr lang="en-GB" dirty="0"/>
              <a:t> </a:t>
            </a:r>
            <a:r>
              <a:rPr lang="en-GB" dirty="0" smtClean="0"/>
              <a:t>      </a:t>
            </a:r>
          </a:p>
          <a:p>
            <a:pPr algn="just">
              <a:buNone/>
            </a:pPr>
            <a:r>
              <a:rPr lang="en-GB" dirty="0"/>
              <a:t> C</a:t>
            </a:r>
            <a:r>
              <a:rPr lang="en-GB" dirty="0" smtClean="0"/>
              <a:t>ompany directors like;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GB" dirty="0" smtClean="0"/>
              <a:t>		- </a:t>
            </a:r>
            <a:r>
              <a:rPr lang="en-GB" u="sng" dirty="0" smtClean="0"/>
              <a:t>STEM graduates who speak English and who are stuck in Brazil, owing to  red tape known as “obligatory period in Brazil”.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u="sng" dirty="0" smtClean="0"/>
              <a:t>- Top scientists who can utilise the Brazilian innovation law to spin-off technologies, but prefer to stay in the </a:t>
            </a:r>
            <a:r>
              <a:rPr lang="en-GB" b="1" u="sng" dirty="0" smtClean="0"/>
              <a:t>comfort zone </a:t>
            </a:r>
            <a:r>
              <a:rPr lang="en-GB" u="sng" dirty="0" smtClean="0"/>
              <a:t>of their labs, instead of starting up a business in Brazil or in the UK.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endParaRPr lang="en-GB" u="sng" dirty="0" smtClean="0"/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 advTm="1368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Will YOU BE A HERO FOR BRAZIL  &amp; START-UP A BIOTECH BUSINESS?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13</a:t>
            </a:fld>
            <a:endParaRPr lang="pt-BR" dirty="0"/>
          </a:p>
        </p:txBody>
      </p:sp>
      <p:pic>
        <p:nvPicPr>
          <p:cNvPr id="9218" name="Picture 2" descr="E:\Presentation Imperial\p5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4752527" cy="568863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56176" y="764704"/>
            <a:ext cx="298782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Start-up a SME today. Become an EIRELI company.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5796136" y="2708920"/>
            <a:ext cx="334786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License your biotechnology to the UK, Brazil, etc.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6228184" y="4653136"/>
            <a:ext cx="291581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Advance your career and get paid royalties for up to 20 years.</a:t>
            </a:r>
            <a:endParaRPr lang="en-GB" sz="2800" dirty="0"/>
          </a:p>
        </p:txBody>
      </p:sp>
    </p:spTree>
  </p:cSld>
  <p:clrMapOvr>
    <a:masterClrMapping/>
  </p:clrMapOvr>
  <p:transition advTm="627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Brintelli Knowledge Tranfer – www.brintelli.com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2646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numCol="1">
            <a:normAutofit fontScale="92500"/>
          </a:bodyPr>
          <a:lstStyle/>
          <a:p>
            <a:pPr>
              <a:buNone/>
            </a:pPr>
            <a:r>
              <a:rPr lang="en-GB" sz="3500" b="1" dirty="0" smtClean="0"/>
              <a:t>    Why is it interesting to transfer  biotech to the UK?</a:t>
            </a:r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sz="4500" b="1" dirty="0" smtClean="0"/>
              <a:t>       Advantages for the Brazilians; </a:t>
            </a:r>
          </a:p>
          <a:p>
            <a:pPr>
              <a:buNone/>
            </a:pPr>
            <a:r>
              <a:rPr lang="en-GB" sz="2700" b="1" dirty="0"/>
              <a:t> </a:t>
            </a:r>
            <a:r>
              <a:rPr lang="en-GB" sz="2700" b="1" dirty="0" smtClean="0"/>
              <a:t>  - </a:t>
            </a:r>
            <a:r>
              <a:rPr lang="en-GB" sz="2700" dirty="0" smtClean="0"/>
              <a:t>Brazilians can transfer  intangible assets (biotech) to the UK where the </a:t>
            </a:r>
            <a:r>
              <a:rPr lang="en-GB" sz="2700" b="1" dirty="0" smtClean="0"/>
              <a:t>new</a:t>
            </a:r>
            <a:r>
              <a:rPr lang="en-GB" sz="2700" dirty="0" smtClean="0"/>
              <a:t> </a:t>
            </a:r>
            <a:r>
              <a:rPr lang="en-GB" sz="2700" b="1" dirty="0" smtClean="0"/>
              <a:t>industrialised products </a:t>
            </a:r>
            <a:r>
              <a:rPr lang="en-GB" sz="2700" dirty="0" smtClean="0"/>
              <a:t>could gain access  to new markets and customers in USA, Europe, etc. </a:t>
            </a:r>
          </a:p>
          <a:p>
            <a:pPr>
              <a:buFontTx/>
              <a:buChar char="-"/>
            </a:pPr>
            <a:r>
              <a:rPr lang="en-GB" sz="2700" dirty="0" smtClean="0"/>
              <a:t>Opportunities to apply to multiple </a:t>
            </a:r>
            <a:r>
              <a:rPr lang="en-GB" sz="2700" b="1" dirty="0" smtClean="0"/>
              <a:t>R&amp;D grants </a:t>
            </a:r>
            <a:r>
              <a:rPr lang="en-GB" sz="2700" dirty="0" smtClean="0"/>
              <a:t>in Brazil and in the UK. (Perhaps even spin-offs; if one considers the programme called Start-up Brazil which accepts some UK applicants.)</a:t>
            </a:r>
          </a:p>
          <a:p>
            <a:pPr>
              <a:buFontTx/>
              <a:buChar char="-"/>
            </a:pPr>
            <a:r>
              <a:rPr lang="en-GB" sz="2700" b="1" dirty="0" smtClean="0"/>
              <a:t>Fast track to patents which can be granted by the UK Patent Office instead of INPI.</a:t>
            </a:r>
          </a:p>
          <a:p>
            <a:pPr>
              <a:buFontTx/>
              <a:buChar char="-"/>
            </a:pPr>
            <a:r>
              <a:rPr lang="en-GB" sz="2700" dirty="0" smtClean="0"/>
              <a:t>Potential to developing new technologies much faster than before.</a:t>
            </a:r>
          </a:p>
        </p:txBody>
      </p:sp>
    </p:spTree>
  </p:cSld>
  <p:clrMapOvr>
    <a:masterClrMapping/>
  </p:clrMapOvr>
  <p:transition advTm="2006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Brintelli Knowledge Tranfer – www.brintelli.com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2646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numCol="1">
            <a:normAutofit/>
          </a:bodyPr>
          <a:lstStyle/>
          <a:p>
            <a:pPr>
              <a:buNone/>
            </a:pPr>
            <a:r>
              <a:rPr lang="en-GB" sz="2800" dirty="0" smtClean="0"/>
              <a:t>	</a:t>
            </a:r>
            <a:r>
              <a:rPr lang="en-GB" sz="4500" b="1" dirty="0" smtClean="0"/>
              <a:t>       </a:t>
            </a:r>
            <a:r>
              <a:rPr lang="en-GB" b="1" dirty="0" smtClean="0"/>
              <a:t>More advantages for the Brazilians; </a:t>
            </a:r>
          </a:p>
          <a:p>
            <a:pPr>
              <a:buNone/>
            </a:pPr>
            <a:endParaRPr lang="en-GB" b="1" dirty="0" smtClean="0"/>
          </a:p>
          <a:p>
            <a:pPr>
              <a:buFontTx/>
              <a:buChar char="-"/>
            </a:pPr>
            <a:r>
              <a:rPr lang="en-GB" sz="2700" b="1" dirty="0" smtClean="0"/>
              <a:t>Gain of knowledge </a:t>
            </a:r>
            <a:r>
              <a:rPr lang="en-GB" sz="2700" dirty="0" smtClean="0"/>
              <a:t>in terms of how to write proper tech manuals and patents</a:t>
            </a:r>
            <a:r>
              <a:rPr lang="en-GB" sz="2700" b="1" dirty="0" smtClean="0"/>
              <a:t>.</a:t>
            </a:r>
          </a:p>
          <a:p>
            <a:pPr>
              <a:buFontTx/>
              <a:buChar char="-"/>
            </a:pPr>
            <a:r>
              <a:rPr lang="en-GB" sz="2700" dirty="0" smtClean="0"/>
              <a:t>Payment of royalties by the British, allowing for an increase in cash flow which could pay for the annuity fees of several patents.</a:t>
            </a:r>
          </a:p>
          <a:p>
            <a:pPr>
              <a:buFontTx/>
              <a:buChar char="-"/>
            </a:pPr>
            <a:r>
              <a:rPr lang="en-GB" sz="2700" b="1" dirty="0" smtClean="0"/>
              <a:t>Access to the Junior Market of the London Stock Exchange. </a:t>
            </a:r>
          </a:p>
          <a:p>
            <a:pPr>
              <a:buFontTx/>
              <a:buChar char="-"/>
            </a:pPr>
            <a:r>
              <a:rPr lang="en-GB" sz="2700" dirty="0" smtClean="0"/>
              <a:t>Perhaps less dependency to the American financial rules and regulations</a:t>
            </a:r>
            <a:r>
              <a:rPr lang="en-GB" sz="2700" b="1" dirty="0" smtClean="0"/>
              <a:t>. </a:t>
            </a:r>
          </a:p>
        </p:txBody>
      </p:sp>
    </p:spTree>
  </p:cSld>
  <p:clrMapOvr>
    <a:masterClrMapping/>
  </p:clrMapOvr>
  <p:transition advTm="125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Brintelli Knowledge Tranfer – www.brintelli.com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2646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numCol="1">
            <a:normAutofit/>
          </a:bodyPr>
          <a:lstStyle/>
          <a:p>
            <a:pPr>
              <a:buNone/>
            </a:pPr>
            <a:r>
              <a:rPr lang="en-GB" sz="3500" dirty="0" smtClean="0"/>
              <a:t> </a:t>
            </a:r>
            <a:r>
              <a:rPr lang="en-GB" sz="3500" b="1" dirty="0" smtClean="0"/>
              <a:t>   Why is it interesting to foster Brazilian biotech in the UK?</a:t>
            </a: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b="1" u="sng" dirty="0"/>
              <a:t>I</a:t>
            </a:r>
            <a:r>
              <a:rPr lang="en-GB" b="1" u="sng" dirty="0" smtClean="0"/>
              <a:t>nitial advantages for the British</a:t>
            </a:r>
            <a:r>
              <a:rPr lang="en-GB" b="1" dirty="0" smtClean="0"/>
              <a:t>:  </a:t>
            </a:r>
          </a:p>
          <a:p>
            <a:pPr>
              <a:buNone/>
            </a:pPr>
            <a:r>
              <a:rPr lang="en-GB" dirty="0" smtClean="0"/>
              <a:t>1</a:t>
            </a:r>
            <a:r>
              <a:rPr lang="en-GB" b="1" dirty="0" smtClean="0"/>
              <a:t>)</a:t>
            </a:r>
            <a:r>
              <a:rPr lang="en-GB" sz="2700" dirty="0"/>
              <a:t> </a:t>
            </a:r>
            <a:r>
              <a:rPr lang="en-GB" sz="2700" dirty="0" smtClean="0"/>
              <a:t>Access to top-notch Brazilian biotechnology.</a:t>
            </a:r>
          </a:p>
          <a:p>
            <a:pPr>
              <a:buNone/>
            </a:pPr>
            <a:r>
              <a:rPr lang="en-GB" sz="2700" dirty="0" smtClean="0"/>
              <a:t> </a:t>
            </a:r>
            <a:r>
              <a:rPr lang="en-GB" sz="2700" b="1" dirty="0" smtClean="0"/>
              <a:t>2</a:t>
            </a:r>
            <a:r>
              <a:rPr lang="en-GB" sz="2700" dirty="0" smtClean="0"/>
              <a:t>) </a:t>
            </a:r>
            <a:r>
              <a:rPr lang="en-GB" sz="2700" b="1" dirty="0" smtClean="0"/>
              <a:t>Access to the gatekeepers of the richest biodiversity in the world which is full of exotic chemical compounds</a:t>
            </a:r>
            <a:r>
              <a:rPr lang="en-GB" sz="2700" dirty="0" smtClean="0"/>
              <a:t>. (Perhaps a step forward in terms of developing state of the art biologics). </a:t>
            </a:r>
          </a:p>
          <a:p>
            <a:pPr>
              <a:buNone/>
            </a:pPr>
            <a:r>
              <a:rPr lang="en-GB" sz="2700" dirty="0" smtClean="0"/>
              <a:t>3) A few </a:t>
            </a:r>
            <a:r>
              <a:rPr lang="en-GB" sz="2700" b="1" dirty="0" smtClean="0"/>
              <a:t>British</a:t>
            </a:r>
            <a:r>
              <a:rPr lang="en-GB" sz="2700" dirty="0" smtClean="0"/>
              <a:t> individuals would have the chance to become </a:t>
            </a:r>
            <a:r>
              <a:rPr lang="en-GB" sz="2700" b="1" dirty="0" smtClean="0"/>
              <a:t>managing directors of biotech </a:t>
            </a:r>
            <a:r>
              <a:rPr lang="en-GB" sz="2700" dirty="0" smtClean="0"/>
              <a:t>companies which  would otherwise never exist, if not for the Brazilians.</a:t>
            </a:r>
          </a:p>
          <a:p>
            <a:pPr>
              <a:buNone/>
            </a:pPr>
            <a:r>
              <a:rPr lang="en-GB" sz="2700" dirty="0" smtClean="0"/>
              <a:t>4) More taxes to the HMR&amp;C.</a:t>
            </a:r>
          </a:p>
          <a:p>
            <a:pPr>
              <a:buNone/>
            </a:pPr>
            <a:endParaRPr lang="en-GB" sz="4500" dirty="0" smtClean="0"/>
          </a:p>
        </p:txBody>
      </p:sp>
    </p:spTree>
  </p:cSld>
  <p:clrMapOvr>
    <a:masterClrMapping/>
  </p:clrMapOvr>
  <p:transition advTm="2503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1124744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Patent granted product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407617"/>
            <a:ext cx="2808312" cy="261743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Data source : INPI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7410" name="Picture 2" descr="E:\Presentation Imperial\P24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609366" cy="4929411"/>
          </a:xfrm>
          <a:prstGeom prst="rect">
            <a:avLst/>
          </a:prstGeom>
          <a:noFill/>
        </p:spPr>
      </p:pic>
      <p:pic>
        <p:nvPicPr>
          <p:cNvPr id="17411" name="Picture 3" descr="E:\Presentation Imperial\P2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376" y="304800"/>
            <a:ext cx="5616624" cy="6553200"/>
          </a:xfrm>
          <a:prstGeom prst="rect">
            <a:avLst/>
          </a:prstGeom>
          <a:noFill/>
        </p:spPr>
      </p:pic>
    </p:spTree>
  </p:cSld>
  <p:clrMapOvr>
    <a:masterClrMapping/>
  </p:clrMapOvr>
  <p:transition advTm="895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             Patent pending surgical glue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407617"/>
            <a:ext cx="7848872" cy="261743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Image data source : inventta.net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482" name="Picture 2" descr="E:\Presentation Imperial\P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109489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 Patent pending “Bone prosthetics”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407617"/>
            <a:ext cx="7848872" cy="261743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Data source : inventta.net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8434" name="Picture 2" descr="E:\Presentation Imperial\P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624736" cy="5289451"/>
          </a:xfrm>
          <a:prstGeom prst="rect">
            <a:avLst/>
          </a:prstGeom>
          <a:noFill/>
        </p:spPr>
      </p:pic>
    </p:spTree>
  </p:cSld>
  <p:clrMapOvr>
    <a:masterClrMapping/>
  </p:clrMapOvr>
  <p:transition advTm="377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l"/>
            <a:r>
              <a:rPr lang="pt-BR" sz="2400" i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  THINGS WHICH YOU NEED TO KNOW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48072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SMEs in Brazil are </a:t>
            </a:r>
            <a:r>
              <a:rPr lang="en-GB" b="1" dirty="0" smtClean="0"/>
              <a:t>much smaller than SMEs in the UK </a:t>
            </a:r>
            <a:r>
              <a:rPr lang="en-GB" dirty="0" smtClean="0"/>
              <a:t>owing to exchange rate and regulations.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 ‘P</a:t>
            </a:r>
            <a:r>
              <a:rPr lang="en-GB" b="1" dirty="0" smtClean="0"/>
              <a:t>atent</a:t>
            </a:r>
            <a:r>
              <a:rPr lang="en-GB" dirty="0" smtClean="0"/>
              <a:t> is a set of </a:t>
            </a:r>
            <a:r>
              <a:rPr lang="en-GB" b="1" dirty="0" smtClean="0"/>
              <a:t>exclusive</a:t>
            </a:r>
            <a:r>
              <a:rPr lang="en-GB" dirty="0" smtClean="0"/>
              <a:t> </a:t>
            </a:r>
            <a:r>
              <a:rPr lang="en-GB" b="1" dirty="0" smtClean="0"/>
              <a:t>rights</a:t>
            </a:r>
            <a:r>
              <a:rPr lang="en-GB" dirty="0" smtClean="0"/>
              <a:t> granted by a </a:t>
            </a:r>
            <a:r>
              <a:rPr lang="en-GB" b="1" dirty="0" smtClean="0"/>
              <a:t>State</a:t>
            </a:r>
            <a:r>
              <a:rPr lang="en-GB" dirty="0" smtClean="0"/>
              <a:t> to an individual for a limited </a:t>
            </a:r>
            <a:r>
              <a:rPr lang="en-GB" b="1" dirty="0" smtClean="0"/>
              <a:t>period of time </a:t>
            </a:r>
            <a:r>
              <a:rPr lang="en-GB" dirty="0" smtClean="0"/>
              <a:t>in exchange for detailed public disclosure of his intellectual property.’ (Definition from Wikipedia)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  <a:r>
              <a:rPr lang="en-GB" b="1" dirty="0" smtClean="0"/>
              <a:t>This presentation is about small companies in Brazil with big technologies and patents. </a:t>
            </a:r>
          </a:p>
          <a:p>
            <a:pPr>
              <a:buNone/>
            </a:pPr>
            <a:endParaRPr lang="en-GB" sz="3600" dirty="0" smtClean="0"/>
          </a:p>
        </p:txBody>
      </p:sp>
    </p:spTree>
  </p:cSld>
  <p:clrMapOvr>
    <a:masterClrMapping/>
  </p:clrMapOvr>
  <p:transition advTm="1429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           Patent pending vaccine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407617"/>
            <a:ext cx="7848872" cy="261743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Image data source : inventta.net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9458" name="Picture 2" descr="E:\Presentation Imperial\P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071800" cy="4857403"/>
          </a:xfrm>
          <a:prstGeom prst="rect">
            <a:avLst/>
          </a:prstGeom>
          <a:noFill/>
        </p:spPr>
      </p:pic>
    </p:spTree>
  </p:cSld>
  <p:clrMapOvr>
    <a:masterClrMapping/>
  </p:clrMapOvr>
  <p:transition advTm="363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Perhaps the Brazilians could make a transgenic male of this pest below;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407617"/>
            <a:ext cx="7848872" cy="261743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Image data source : inventta.net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1506" name="Picture 2" descr="E:\Presentation Imperial\P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4499992" cy="5472608"/>
          </a:xfrm>
          <a:prstGeom prst="rect">
            <a:avLst/>
          </a:prstGeom>
          <a:noFill/>
        </p:spPr>
      </p:pic>
      <p:pic>
        <p:nvPicPr>
          <p:cNvPr id="21507" name="Picture 3" descr="E:\Presentation Imperial\P2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75" y="836712"/>
            <a:ext cx="4591025" cy="5550247"/>
          </a:xfrm>
          <a:prstGeom prst="rect">
            <a:avLst/>
          </a:prstGeom>
          <a:noFill/>
        </p:spPr>
      </p:pic>
    </p:spTree>
  </p:cSld>
  <p:clrMapOvr>
    <a:masterClrMapping/>
  </p:clrMapOvr>
  <p:transition advTm="1194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See the official patent title of BIOMM’s recombinant insuline product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848872" cy="365125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Data source INPI www.inpi.gov.br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4338" name="Picture 2" descr="E:\Presentation Imperial\P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ransition advTm="956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Brintelli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400" i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Knowledge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400" i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Tranfer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848872" cy="365125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Data source: BM&amp;FBOVESPA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3314" name="Picture 2" descr="E:\Presentation Imperial\P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Tm="1020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goal is to grow SMEs which can reach the AIM &amp; export 2the world.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848872" cy="365125"/>
          </a:xfrm>
        </p:spPr>
        <p:txBody>
          <a:bodyPr/>
          <a:lstStyle/>
          <a:p>
            <a:endParaRPr lang="en-US" sz="1400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3554" name="Picture 2" descr="E:\Presentation Imperial\P30b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460" y="765175"/>
            <a:ext cx="8145080" cy="575945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 flipV="1">
            <a:off x="1763688" y="5373216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2775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CAN WE (BRAZILIAN/BRITISH) MAKE IT HAPPEN?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5949280"/>
            <a:ext cx="7848872" cy="772195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BRAZILIAN POSITION TODAY: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51" name="Picture 3" descr="E:\Presentation Imperial\P1a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9521"/>
            <a:ext cx="9144000" cy="4347882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 flipH="1" flipV="1">
            <a:off x="5940152" y="6237312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72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                        CONCLUSION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00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numCol="1">
            <a:normAutofit/>
          </a:bodyPr>
          <a:lstStyle/>
          <a:p>
            <a:pPr>
              <a:buNone/>
            </a:pPr>
            <a:r>
              <a:rPr lang="pt-BR" sz="4000" dirty="0" smtClean="0"/>
              <a:t>    </a:t>
            </a:r>
          </a:p>
          <a:p>
            <a:pPr>
              <a:buNone/>
            </a:pPr>
            <a:r>
              <a:rPr lang="pt-BR" sz="4000" dirty="0" smtClean="0"/>
              <a:t>   I</a:t>
            </a:r>
            <a:r>
              <a:rPr lang="en-GB" sz="4000" dirty="0" smtClean="0"/>
              <a:t>ntellectual property transfers from Brazil to the UK could improve and increase the financial ties between the two countries in the long term. </a:t>
            </a:r>
          </a:p>
          <a:p>
            <a:pPr>
              <a:buNone/>
            </a:pPr>
            <a:r>
              <a:rPr lang="en-GB" sz="4000" dirty="0" smtClean="0"/>
              <a:t>   Technologies which are patented just in Brazil are not utilising their full potential in terms of generating new businesses.</a:t>
            </a:r>
            <a:endParaRPr lang="pt-BR" sz="4000" b="1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165304"/>
            <a:ext cx="7848872" cy="692696"/>
          </a:xfrm>
        </p:spPr>
        <p:txBody>
          <a:bodyPr/>
          <a:lstStyle/>
          <a:p>
            <a:r>
              <a:rPr lang="en-US" sz="2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Research, IP Strategy, B2B Support   www.brintelli.com</a:t>
            </a:r>
            <a:endParaRPr lang="pt-BR" sz="2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538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Brintelli Knowledge Tranfer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6166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GB" sz="4600" dirty="0" smtClean="0"/>
              <a:t>Intellectual Property Disclaimer</a:t>
            </a:r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4600" dirty="0" smtClean="0"/>
              <a:t>This presentation is for research purposes only.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/>
              <a:t>D</a:t>
            </a:r>
            <a:r>
              <a:rPr lang="en-GB" dirty="0" smtClean="0"/>
              <a:t>ata </a:t>
            </a:r>
            <a:r>
              <a:rPr lang="en-GB" dirty="0"/>
              <a:t>c</a:t>
            </a:r>
            <a:r>
              <a:rPr lang="en-GB" dirty="0" smtClean="0"/>
              <a:t>ollected in Feb/2015 from;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Google Trends – </a:t>
            </a:r>
            <a:r>
              <a:rPr lang="en-GB" dirty="0" smtClean="0">
                <a:hlinkClick r:id="rId2"/>
              </a:rPr>
              <a:t>www.google.com/trends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3"/>
              </a:rPr>
              <a:t>http://www.securities.com/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4"/>
              </a:rPr>
              <a:t>http://inventta.net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5"/>
              </a:rPr>
              <a:t>http://www.inpi.gov.br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848872" cy="365125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Research, IP Strategy, B2B Support – www.brintelli.com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Brintelli Knowledge Tranfer   www.brintelli.com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285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pt-BR" smtClean="0"/>
              <a:t>    </a:t>
            </a:r>
            <a:endParaRPr lang="pt-BR" sz="2000" smtClean="0"/>
          </a:p>
          <a:p>
            <a:pPr>
              <a:buNone/>
            </a:pPr>
            <a:r>
              <a:rPr lang="pt-BR" sz="2000" smtClean="0"/>
              <a:t>      </a:t>
            </a:r>
          </a:p>
          <a:p>
            <a:pPr>
              <a:buNone/>
            </a:pPr>
            <a:endParaRPr lang="pt-BR" sz="2000" smtClean="0"/>
          </a:p>
          <a:p>
            <a:pPr>
              <a:buNone/>
            </a:pPr>
            <a:r>
              <a:rPr lang="pt-BR" sz="2000" smtClean="0"/>
              <a:t>        </a:t>
            </a:r>
          </a:p>
          <a:p>
            <a:pPr>
              <a:buNone/>
            </a:pPr>
            <a:r>
              <a:rPr lang="pt-BR" sz="2000" b="1" smtClean="0"/>
              <a:t>          Janaina Portugal Pinto </a:t>
            </a:r>
          </a:p>
          <a:p>
            <a:pPr>
              <a:buNone/>
            </a:pPr>
            <a:r>
              <a:rPr lang="pt-BR" sz="2000" smtClean="0"/>
              <a:t>         Director &amp; researcher at</a:t>
            </a:r>
          </a:p>
          <a:p>
            <a:pPr>
              <a:buNone/>
            </a:pPr>
            <a:r>
              <a:rPr lang="pt-BR" sz="2000" smtClean="0"/>
              <a:t>Brintelli Knowledge Transfer Ltd</a:t>
            </a:r>
          </a:p>
          <a:p>
            <a:pPr>
              <a:buNone/>
            </a:pPr>
            <a:endParaRPr lang="pt-BR" sz="2600" smtClean="0"/>
          </a:p>
          <a:p>
            <a:pPr>
              <a:buNone/>
            </a:pPr>
            <a:r>
              <a:rPr lang="pt-BR" sz="2600" smtClean="0"/>
              <a:t>www.tecnologiaindustrial.com.br</a:t>
            </a:r>
          </a:p>
          <a:p>
            <a:pPr>
              <a:buNone/>
            </a:pPr>
            <a:r>
              <a:rPr lang="pt-BR" sz="2600" smtClean="0"/>
              <a:t>              </a:t>
            </a:r>
          </a:p>
          <a:p>
            <a:pPr>
              <a:buNone/>
            </a:pPr>
            <a:r>
              <a:rPr lang="pt-BR" sz="2600" smtClean="0"/>
              <a:t>       info@brintelli.com</a:t>
            </a:r>
          </a:p>
          <a:p>
            <a:pPr>
              <a:buNone/>
            </a:pPr>
            <a:r>
              <a:rPr lang="pt-BR" sz="2600" smtClean="0"/>
              <a:t>       +44 203 290 9307 </a:t>
            </a:r>
          </a:p>
          <a:p>
            <a:pPr>
              <a:buNone/>
            </a:pPr>
            <a:endParaRPr lang="pt-BR" sz="2000" smtClean="0"/>
          </a:p>
          <a:p>
            <a:pPr>
              <a:buNone/>
            </a:pPr>
            <a:endParaRPr lang="pt-BR" sz="2000" smtClean="0"/>
          </a:p>
          <a:p>
            <a:pPr>
              <a:buNone/>
            </a:pPr>
            <a:r>
              <a:rPr lang="pt-BR" smtClean="0"/>
              <a:t>  </a:t>
            </a:r>
          </a:p>
          <a:p>
            <a:pPr>
              <a:buNone/>
            </a:pPr>
            <a:r>
              <a:rPr lang="pt-BR" sz="2600" smtClean="0"/>
              <a:t>      My Tech Transfer Certificates    </a:t>
            </a:r>
          </a:p>
          <a:p>
            <a:pPr>
              <a:buNone/>
            </a:pPr>
            <a:r>
              <a:rPr lang="pt-BR" sz="2200" smtClean="0"/>
              <a:t>                 </a:t>
            </a:r>
          </a:p>
          <a:p>
            <a:pPr>
              <a:buNone/>
            </a:pPr>
            <a:endParaRPr lang="pt-BR" sz="2200" smtClean="0"/>
          </a:p>
          <a:p>
            <a:pPr>
              <a:buFontTx/>
              <a:buChar char="-"/>
            </a:pPr>
            <a:r>
              <a:rPr lang="pt-BR" sz="1300" smtClean="0"/>
              <a:t>East Meets West on innovation &amp;entrepreneurship (Sep 2012; University of Cyprus - Nicosia)</a:t>
            </a:r>
          </a:p>
          <a:p>
            <a:pPr>
              <a:buFontTx/>
              <a:buChar char="-"/>
            </a:pPr>
            <a:r>
              <a:rPr lang="pt-BR" sz="1300" smtClean="0"/>
              <a:t>Production Engineering (May 2008; IETEC, Belo Horizonte)</a:t>
            </a:r>
          </a:p>
          <a:p>
            <a:pPr>
              <a:buFontTx/>
              <a:buChar char="-"/>
            </a:pPr>
            <a:r>
              <a:rPr lang="pt-BR" sz="1300" smtClean="0"/>
              <a:t>XV Workshop Anprotec on Innovation Tax Law (Sep 2007, BH)</a:t>
            </a:r>
          </a:p>
          <a:p>
            <a:pPr>
              <a:buFontTx/>
              <a:buChar char="-"/>
            </a:pPr>
            <a:r>
              <a:rPr lang="pt-BR" sz="1300" smtClean="0"/>
              <a:t>Conhecimento Avançado em Franchising – ABF.</a:t>
            </a:r>
          </a:p>
          <a:p>
            <a:pPr>
              <a:buFontTx/>
              <a:buChar char="-"/>
            </a:pPr>
            <a:r>
              <a:rPr lang="pt-BR" sz="1300" smtClean="0"/>
              <a:t>Conectar – Seminário de Inovação e Transferências de Tecnologias</a:t>
            </a:r>
          </a:p>
          <a:p>
            <a:pPr>
              <a:buFontTx/>
              <a:buChar char="-"/>
            </a:pPr>
            <a:r>
              <a:rPr lang="pt-BR" sz="1300" smtClean="0"/>
              <a:t>Campinas Inova 2005 Inovação, Comercialização e Transferência de Tecnologia, uma perspectiva global.</a:t>
            </a:r>
          </a:p>
          <a:p>
            <a:pPr>
              <a:buFontTx/>
              <a:buChar char="-"/>
            </a:pPr>
            <a:r>
              <a:rPr lang="pt-BR" sz="1300" smtClean="0"/>
              <a:t>Escolhendo empresas para investir (Nov 2005, INI) </a:t>
            </a:r>
          </a:p>
          <a:p>
            <a:pPr>
              <a:buFontTx/>
              <a:buChar char="-"/>
            </a:pPr>
            <a:r>
              <a:rPr lang="pt-BR" sz="1300" smtClean="0"/>
              <a:t>Iniciando um pequeno grande negócio (Aug 2005, SEBRAE)</a:t>
            </a:r>
          </a:p>
          <a:p>
            <a:pPr>
              <a:buFontTx/>
              <a:buChar char="-"/>
            </a:pPr>
            <a:r>
              <a:rPr lang="pt-BR" sz="1300" smtClean="0"/>
              <a:t>Programa de Treinamento para Capacitar Gestores da Cooperação Empresa – Universidade &amp; Institutos de Pesquisa – PROTEU VII.</a:t>
            </a:r>
          </a:p>
          <a:p>
            <a:pPr>
              <a:buFontTx/>
              <a:buChar char="-"/>
            </a:pPr>
            <a:r>
              <a:rPr lang="pt-BR" sz="1300" smtClean="0"/>
              <a:t>Campinas Inova 2004, Transferência de Tecnologia, Direitos de Proprieade Intelectual e Política Empresarial.</a:t>
            </a:r>
          </a:p>
          <a:p>
            <a:pPr>
              <a:buFontTx/>
              <a:buChar char="-"/>
            </a:pPr>
            <a:r>
              <a:rPr lang="pt-BR" sz="1300" smtClean="0"/>
              <a:t>XII – Simpósio de gestão da inovação tecnológica (Oct 2004, Curitiba)</a:t>
            </a:r>
          </a:p>
          <a:p>
            <a:pPr>
              <a:buFontTx/>
              <a:buChar char="-"/>
            </a:pPr>
            <a:r>
              <a:rPr lang="pt-BR" sz="1300" smtClean="0"/>
              <a:t>Gestão de Conhecimento – Associação Brasileira das Instituições de Pesquisa Tecnológica (Nov 2002).</a:t>
            </a:r>
          </a:p>
          <a:p>
            <a:pPr>
              <a:buFontTx/>
              <a:buChar char="-"/>
            </a:pPr>
            <a:r>
              <a:rPr lang="pt-BR" sz="1300" smtClean="0"/>
              <a:t>Bolsa de gestão em ciência e tecnologia FAPEMIG – BGCT III – para criação de unidade institucional para gestão tecnológica e proteção ao conhecimento do CETEC.</a:t>
            </a:r>
          </a:p>
          <a:p>
            <a:pPr>
              <a:buFontTx/>
              <a:buChar char="-"/>
            </a:pPr>
            <a:r>
              <a:rPr lang="pt-BR" sz="1300" smtClean="0"/>
              <a:t>Fórum técnico de Biotecnologia (Sep 2002, Assembléia Legislativa de Minas Gerais.)</a:t>
            </a:r>
          </a:p>
          <a:p>
            <a:pPr>
              <a:buNone/>
            </a:pPr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5949280"/>
            <a:ext cx="7848872" cy="908720"/>
          </a:xfrm>
        </p:spPr>
        <p:txBody>
          <a:bodyPr/>
          <a:lstStyle/>
          <a:p>
            <a:r>
              <a:rPr lang="en-US" sz="2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Research, IP Strategy, B2B Support   www.brintelli.com</a:t>
            </a:r>
            <a:endParaRPr lang="pt-BR" sz="2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8" name="Imagem 7" descr="Jana 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 advTm="151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92888" cy="360040"/>
          </a:xfrm>
        </p:spPr>
        <p:txBody>
          <a:bodyPr>
            <a:noAutofit/>
          </a:bodyPr>
          <a:lstStyle/>
          <a:p>
            <a:pPr algn="l"/>
            <a:r>
              <a:rPr lang="pt-BR" sz="2400" i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        THE BACK BONE OF THIS PRESENTATION.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5446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numCol="1">
            <a:normAutofit/>
          </a:bodyPr>
          <a:lstStyle/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             </a:t>
            </a:r>
            <a:r>
              <a:rPr lang="pt-BR" b="1" dirty="0" smtClean="0"/>
              <a:t>In terms of tech transfer, </a:t>
            </a:r>
            <a:r>
              <a:rPr lang="pt-BR" dirty="0" smtClean="0"/>
              <a:t>it is not the size of an SME that matters or how many people it employs. </a:t>
            </a:r>
            <a:r>
              <a:rPr lang="pt-BR" b="1" dirty="0" smtClean="0"/>
              <a:t>What really matters </a:t>
            </a:r>
            <a:r>
              <a:rPr lang="pt-BR" dirty="0" smtClean="0"/>
              <a:t>from a biotech transfer perspective </a:t>
            </a:r>
            <a:r>
              <a:rPr lang="pt-BR" b="1" dirty="0" smtClean="0"/>
              <a:t>is the </a:t>
            </a:r>
            <a:r>
              <a:rPr lang="pt-BR" b="1" u="sng" dirty="0" smtClean="0"/>
              <a:t>quality of the technology and who invented it</a:t>
            </a:r>
            <a:r>
              <a:rPr lang="pt-BR" b="1" dirty="0" smtClean="0"/>
              <a:t>. </a:t>
            </a:r>
          </a:p>
          <a:p>
            <a:pPr algn="just">
              <a:buNone/>
            </a:pPr>
            <a:r>
              <a:rPr lang="pt-BR" b="1" dirty="0" smtClean="0"/>
              <a:t>            </a:t>
            </a:r>
            <a:r>
              <a:rPr lang="pt-BR" smtClean="0"/>
              <a:t>Patents generaly allow </a:t>
            </a:r>
            <a:r>
              <a:rPr lang="pt-BR" dirty="0" smtClean="0"/>
              <a:t>for an increase in the value of biotechnologies, even when the patent is still pending.</a:t>
            </a:r>
          </a:p>
          <a:p>
            <a:pPr algn="just">
              <a:buNone/>
            </a:pPr>
            <a:r>
              <a:rPr lang="pt-BR" dirty="0"/>
              <a:t> </a:t>
            </a:r>
            <a:r>
              <a:rPr lang="pt-BR" dirty="0" smtClean="0"/>
              <a:t>           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165304"/>
            <a:ext cx="7848872" cy="692696"/>
          </a:xfrm>
        </p:spPr>
        <p:txBody>
          <a:bodyPr/>
          <a:lstStyle/>
          <a:p>
            <a:r>
              <a:rPr lang="en-US" sz="2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AIM  is the alternative investment market of the LSE.</a:t>
            </a:r>
            <a:endParaRPr lang="pt-BR" sz="2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1311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0"/>
            <a:ext cx="8424936" cy="620688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 Should SMEs transfer biotechnology from Brazil to the UK?”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0405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numCol="3">
            <a:normAutofit fontScale="77500" lnSpcReduction="20000"/>
          </a:bodyPr>
          <a:lstStyle/>
          <a:p>
            <a:pPr algn="ctr">
              <a:buNone/>
            </a:pPr>
            <a:endParaRPr lang="en-GB" sz="3000" b="1" dirty="0" smtClean="0"/>
          </a:p>
          <a:p>
            <a:pPr>
              <a:buNone/>
            </a:pPr>
            <a:r>
              <a:rPr lang="en-GB" sz="3000" b="1" dirty="0" smtClean="0"/>
              <a:t>The answer is: </a:t>
            </a:r>
          </a:p>
          <a:p>
            <a:pPr>
              <a:buNone/>
            </a:pPr>
            <a:endParaRPr lang="en-GB" sz="3000" b="1" dirty="0" smtClean="0"/>
          </a:p>
          <a:p>
            <a:pPr>
              <a:buNone/>
            </a:pPr>
            <a:r>
              <a:rPr lang="en-GB" sz="3000" b="1" dirty="0" smtClean="0"/>
              <a:t>Yes</a:t>
            </a:r>
            <a:r>
              <a:rPr lang="en-GB" sz="3000" dirty="0" smtClean="0"/>
              <a:t>, for strategic reasons a few SMEs can and should transfer technology from Brazil to the UK. </a:t>
            </a:r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pt-BR" sz="3000" b="1" dirty="0" smtClean="0"/>
          </a:p>
          <a:p>
            <a:pPr algn="ctr">
              <a:buNone/>
            </a:pPr>
            <a:endParaRPr lang="pt-BR" sz="3000" b="1" dirty="0"/>
          </a:p>
          <a:p>
            <a:pPr algn="ctr">
              <a:buNone/>
            </a:pPr>
            <a:endParaRPr lang="en-GB" sz="3000" b="1" dirty="0" smtClean="0"/>
          </a:p>
          <a:p>
            <a:pPr algn="ctr">
              <a:buNone/>
            </a:pPr>
            <a:endParaRPr lang="en-GB" sz="3000" b="1" dirty="0" smtClean="0"/>
          </a:p>
          <a:p>
            <a:pPr algn="ctr">
              <a:buNone/>
            </a:pPr>
            <a:r>
              <a:rPr lang="en-GB" sz="3000" b="1" dirty="0" smtClean="0"/>
              <a:t>Comment </a:t>
            </a:r>
          </a:p>
          <a:p>
            <a:pPr algn="ctr">
              <a:buNone/>
            </a:pPr>
            <a:endParaRPr lang="en-GB" sz="3000" b="1" dirty="0" smtClean="0"/>
          </a:p>
          <a:p>
            <a:pPr algn="ctr">
              <a:buNone/>
            </a:pPr>
            <a:r>
              <a:rPr lang="en-GB" sz="3000" dirty="0" smtClean="0"/>
              <a:t>There is indication that  the </a:t>
            </a:r>
            <a:r>
              <a:rPr lang="en-GB" sz="3000" b="1" dirty="0" smtClean="0"/>
              <a:t>Scottish </a:t>
            </a:r>
            <a:r>
              <a:rPr lang="en-GB" sz="3000" dirty="0" smtClean="0"/>
              <a:t>would make excellent  business partners to biotech businesses from </a:t>
            </a:r>
            <a:r>
              <a:rPr lang="en-GB" sz="3000" b="1" dirty="0" smtClean="0"/>
              <a:t>S</a:t>
            </a:r>
            <a:r>
              <a:rPr lang="pt-BR" sz="3000" b="1" dirty="0" smtClean="0"/>
              <a:t>P</a:t>
            </a:r>
            <a:r>
              <a:rPr lang="en-GB" sz="3000" b="1" dirty="0" smtClean="0"/>
              <a:t> and MG</a:t>
            </a:r>
            <a:r>
              <a:rPr lang="en-GB" sz="3000" dirty="0" smtClean="0"/>
              <a:t>.</a:t>
            </a:r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en-GB" sz="3000" dirty="0" smtClean="0"/>
          </a:p>
          <a:p>
            <a:pPr algn="ctr">
              <a:buNone/>
            </a:pPr>
            <a:endParaRPr lang="pt-BR" sz="3000" b="1" dirty="0" smtClean="0"/>
          </a:p>
          <a:p>
            <a:pPr algn="ctr">
              <a:buNone/>
            </a:pPr>
            <a:r>
              <a:rPr lang="pt-BR" sz="3000" b="1" dirty="0" smtClean="0"/>
              <a:t>Reality bite</a:t>
            </a:r>
            <a:endParaRPr lang="en-GB" sz="3000" b="1" dirty="0" smtClean="0"/>
          </a:p>
          <a:p>
            <a:pPr algn="ctr">
              <a:buNone/>
            </a:pPr>
            <a:endParaRPr lang="en-GB" sz="3000" b="1" dirty="0" smtClean="0"/>
          </a:p>
          <a:p>
            <a:pPr algn="ctr">
              <a:buNone/>
            </a:pPr>
            <a:r>
              <a:rPr lang="en-GB" sz="3000" dirty="0" smtClean="0"/>
              <a:t>     </a:t>
            </a:r>
            <a:r>
              <a:rPr lang="en-GB" sz="2600" dirty="0" smtClean="0"/>
              <a:t>Many Brazilian  bio SMEs are not in a position to transfer  technology from Brazil to the UK owing to IP reasons</a:t>
            </a:r>
            <a:r>
              <a:rPr lang="en-GB" sz="2600" b="1" dirty="0" smtClean="0"/>
              <a:t>, plus lack of manuals, not enough  patents, low cash flow, etc... </a:t>
            </a:r>
            <a:endParaRPr lang="pt-BR" sz="2600" dirty="0" smtClean="0"/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 smtClean="0"/>
          </a:p>
          <a:p>
            <a:pPr algn="ctr">
              <a:buNone/>
            </a:pPr>
            <a:endParaRPr lang="pt-BR" sz="24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848872" cy="365125"/>
          </a:xfrm>
        </p:spPr>
        <p:txBody>
          <a:bodyPr/>
          <a:lstStyle/>
          <a:p>
            <a:endParaRPr lang="en-US" sz="16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" name="Picture 2" descr="E:\Presentation Imperial\P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</p:spPr>
      </p:pic>
    </p:spTree>
  </p:cSld>
  <p:clrMapOvr>
    <a:masterClrMapping/>
  </p:clrMapOvr>
  <p:transition advTm="61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Brazilian  SMEs: biotech scenario based  on IP deposits. (INPI data)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166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numCol="4">
            <a:normAutofit fontScale="92500" lnSpcReduction="20000"/>
          </a:bodyPr>
          <a:lstStyle/>
          <a:p>
            <a:pPr algn="ctr">
              <a:buNone/>
            </a:pPr>
            <a:r>
              <a:rPr lang="en-GB" dirty="0" smtClean="0"/>
              <a:t> #of  good biotech  SMEs  in BR to 2015       (Total= 250)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r>
              <a:rPr lang="en-GB" sz="2600" dirty="0" smtClean="0"/>
              <a:t> </a:t>
            </a:r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r>
              <a:rPr lang="en-GB" sz="2600" dirty="0" smtClean="0"/>
              <a:t>#of SMEs which could be transferring biotech to the UK by 2018, provided that they receive </a:t>
            </a:r>
            <a:r>
              <a:rPr lang="en-GB" sz="2600" b="1" u="sng" dirty="0" smtClean="0"/>
              <a:t>strategic IP help/support </a:t>
            </a:r>
            <a:r>
              <a:rPr lang="en-GB" sz="2600" dirty="0" smtClean="0"/>
              <a:t>from the government(s)</a:t>
            </a:r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endParaRPr lang="en-GB" sz="2600" dirty="0" smtClean="0"/>
          </a:p>
          <a:p>
            <a:pPr algn="ctr">
              <a:buNone/>
            </a:pPr>
            <a:r>
              <a:rPr lang="en-GB" sz="2600" dirty="0" smtClean="0"/>
              <a:t>#of SMEs which are in a position to transferring     </a:t>
            </a:r>
            <a:r>
              <a:rPr lang="en-GB" sz="2600" b="1" u="sng" dirty="0" smtClean="0"/>
              <a:t>relevant</a:t>
            </a:r>
            <a:r>
              <a:rPr lang="en-GB" sz="2600" b="1" dirty="0" smtClean="0"/>
              <a:t> biotech to the UK</a:t>
            </a:r>
            <a:endParaRPr lang="en-GB" sz="2600" dirty="0" smtClean="0"/>
          </a:p>
          <a:p>
            <a:pPr algn="ctr">
              <a:buNone/>
            </a:pPr>
            <a:r>
              <a:rPr lang="en-GB" sz="2400" dirty="0" smtClean="0"/>
              <a:t> (Total= few)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r>
              <a:rPr lang="pt-BR" sz="2800" b="1" dirty="0" smtClean="0"/>
              <a:t> 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r>
              <a:rPr lang="en-GB" sz="2800" dirty="0" smtClean="0"/>
              <a:t>#</a:t>
            </a:r>
            <a:r>
              <a:rPr lang="en-GB" sz="2400" dirty="0" smtClean="0"/>
              <a:t>of SMEs which might be in a position to transferring    relevant biotech from Brazil to the UK in the year </a:t>
            </a:r>
            <a:r>
              <a:rPr lang="en-GB" sz="2400" b="1" dirty="0" smtClean="0"/>
              <a:t>2023</a:t>
            </a:r>
            <a:r>
              <a:rPr lang="en-GB" sz="2400" dirty="0" smtClean="0"/>
              <a:t>.</a:t>
            </a:r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(Data not yet known)</a:t>
            </a:r>
            <a:endParaRPr lang="en-GB" sz="2800" dirty="0" smtClean="0"/>
          </a:p>
          <a:p>
            <a:pPr algn="ctr">
              <a:buNone/>
            </a:pPr>
            <a:endParaRPr lang="pt-BR" sz="2800" b="1" dirty="0" smtClean="0"/>
          </a:p>
          <a:p>
            <a:pPr algn="ctr">
              <a:buNone/>
            </a:pPr>
            <a:endParaRPr lang="en-GB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136904" cy="365125"/>
          </a:xfrm>
        </p:spPr>
        <p:txBody>
          <a:bodyPr/>
          <a:lstStyle/>
          <a:p>
            <a:r>
              <a:rPr lang="en-US" sz="1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</a:rPr>
              <a:t>The circles are simply for  better understanding of the  subject matter. Total  250 according to AMCham BH.</a:t>
            </a:r>
          </a:p>
        </p:txBody>
      </p:sp>
      <p:sp>
        <p:nvSpPr>
          <p:cNvPr id="8" name="Oval 7"/>
          <p:cNvSpPr/>
          <p:nvPr/>
        </p:nvSpPr>
        <p:spPr>
          <a:xfrm>
            <a:off x="251520" y="3140968"/>
            <a:ext cx="2160240" cy="29523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70%+   agribusiness &amp;bio fuel  tech</a:t>
            </a:r>
          </a:p>
          <a:p>
            <a:pPr algn="ctr"/>
            <a:r>
              <a:rPr lang="en-GB" dirty="0" smtClean="0"/>
              <a:t>S</a:t>
            </a:r>
            <a:r>
              <a:rPr lang="pt-BR" dirty="0" smtClean="0"/>
              <a:t>ão Paulo and</a:t>
            </a:r>
          </a:p>
          <a:p>
            <a:pPr algn="ctr"/>
            <a:r>
              <a:rPr lang="pt-BR" dirty="0" smtClean="0"/>
              <a:t>Minas Gerais are the two biggest players in biotech.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419872" y="4725144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 flipH="1" flipV="1">
            <a:off x="5868144" y="4725144"/>
            <a:ext cx="144016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 advTm="2371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346050"/>
          </a:xfrm>
        </p:spPr>
        <p:txBody>
          <a:bodyPr>
            <a:noAutofit/>
          </a:bodyPr>
          <a:lstStyle/>
          <a:p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800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400" dirty="0" smtClean="0"/>
              <a:t>     </a:t>
            </a:r>
            <a:endParaRPr lang="pt-BR" sz="2200" b="1" dirty="0" smtClean="0"/>
          </a:p>
          <a:p>
            <a:pPr>
              <a:buFontTx/>
              <a:buChar char="-"/>
            </a:pPr>
            <a:r>
              <a:rPr lang="pt-BR" sz="2200" dirty="0" smtClean="0"/>
              <a:t> </a:t>
            </a:r>
            <a:r>
              <a:rPr lang="en-GB" sz="2400" dirty="0" smtClean="0"/>
              <a:t>The gap between the number of people looking  to start-up in business in Brazil and the number of people looking for employment is huge, which suggests that the conditions for SMEs businesses are not so good in Brazil.</a:t>
            </a:r>
            <a:endParaRPr lang="pt-BR" sz="2200" dirty="0" smtClean="0"/>
          </a:p>
          <a:p>
            <a:pPr>
              <a:buFontTx/>
              <a:buChar char="-"/>
            </a:pPr>
            <a:r>
              <a:rPr lang="pt-BR" sz="2200" dirty="0" smtClean="0"/>
              <a:t>(Data source: Google Trend) </a:t>
            </a:r>
          </a:p>
          <a:p>
            <a:pPr>
              <a:buFontTx/>
              <a:buChar char="-"/>
            </a:pPr>
            <a:endParaRPr lang="pt-BR" sz="2200" dirty="0" smtClean="0"/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endParaRPr lang="pt-BR" sz="1900" dirty="0" smtClean="0"/>
          </a:p>
          <a:p>
            <a:pPr>
              <a:buNone/>
            </a:pPr>
            <a:endParaRPr lang="en-GB" sz="1900" dirty="0" smtClean="0"/>
          </a:p>
          <a:p>
            <a:pPr algn="ctr">
              <a:buNone/>
            </a:pPr>
            <a:endParaRPr lang="en-GB" dirty="0"/>
          </a:p>
        </p:txBody>
      </p:sp>
      <p:pic>
        <p:nvPicPr>
          <p:cNvPr id="7172" name="Picture 4" descr="E:\Presentation Imperial\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ransition advTm="1212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		IT IS TIME TO MAKE AN EFFORT.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208823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en-GB" b="1" dirty="0" smtClean="0"/>
              <a:t>    </a:t>
            </a:r>
            <a:r>
              <a:rPr lang="en-GB" u="sng" dirty="0" smtClean="0"/>
              <a:t>T</a:t>
            </a:r>
            <a:r>
              <a:rPr lang="en-GB" sz="2800" u="sng" dirty="0" smtClean="0"/>
              <a:t>ech transfer is strategic </a:t>
            </a:r>
            <a:r>
              <a:rPr lang="en-GB" sz="2800" dirty="0" smtClean="0"/>
              <a:t>to any country where there  are good universities, a Patent Office &amp; technologies. </a:t>
            </a:r>
            <a:r>
              <a:rPr lang="en-GB" sz="2800" b="1" dirty="0" smtClean="0"/>
              <a:t>Conditions are now good for tech transfers to happen from Brazil to the UK</a:t>
            </a:r>
            <a:r>
              <a:rPr lang="en-GB" sz="2800" dirty="0" smtClean="0"/>
              <a:t> which can benefit both countries.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2051" name="Picture 3" descr="E:\Presentation Imperial\P1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4788024" cy="4149080"/>
          </a:xfrm>
          <a:prstGeom prst="rect">
            <a:avLst/>
          </a:prstGeom>
          <a:noFill/>
        </p:spPr>
      </p:pic>
      <p:pic>
        <p:nvPicPr>
          <p:cNvPr id="2052" name="Picture 4" descr="E:\Presentation Imperial\P26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2708920"/>
            <a:ext cx="4355977" cy="4149080"/>
          </a:xfrm>
          <a:prstGeom prst="rect">
            <a:avLst/>
          </a:prstGeom>
          <a:noFill/>
        </p:spPr>
      </p:pic>
    </p:spTree>
  </p:cSld>
  <p:clrMapOvr>
    <a:masterClrMapping/>
  </p:clrMapOvr>
  <p:transition advTm="1116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360040"/>
          </a:xfrm>
        </p:spPr>
        <p:txBody>
          <a:bodyPr>
            <a:noAutofit/>
          </a:bodyPr>
          <a:lstStyle/>
          <a:p>
            <a:pPr algn="l"/>
            <a:r>
              <a:rPr lang="pt-BR" sz="2400" i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</a:t>
            </a:r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ife science patents have been granted to inventors in SP, MG, RJ, RS, PR.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848872" cy="365125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Image in public domain and for illustration purposes only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074" name="Picture 2" descr="E:\Presentation Imperial\P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17" y="765175"/>
            <a:ext cx="7741766" cy="5616575"/>
          </a:xfrm>
          <a:prstGeom prst="rect">
            <a:avLst/>
          </a:prstGeom>
          <a:noFill/>
        </p:spPr>
      </p:pic>
    </p:spTree>
  </p:cSld>
  <p:clrMapOvr>
    <a:masterClrMapping/>
  </p:clrMapOvr>
  <p:transition advTm="684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7200800" cy="34605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WHY TRANSFER BIOTECH FROM BRAZIL TO THE UK?</a:t>
            </a:r>
            <a:endParaRPr lang="pt-BR" sz="2400" i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9D22-944A-475C-9087-70C477B283F2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848872" cy="365125"/>
          </a:xfrm>
        </p:spPr>
        <p:txBody>
          <a:bodyPr/>
          <a:lstStyle/>
          <a:p>
            <a:r>
              <a:rPr lang="en-US" sz="1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Data source Google Trends www.google.com/trends</a:t>
            </a:r>
            <a:endParaRPr lang="pt-BR" sz="1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10242" name="Picture 2" descr="E:\Presentation Imperial\P5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446913"/>
          </a:xfrm>
          <a:prstGeom prst="rect">
            <a:avLst/>
          </a:prstGeom>
          <a:noFill/>
        </p:spPr>
      </p:pic>
    </p:spTree>
  </p:cSld>
  <p:clrMapOvr>
    <a:masterClrMapping/>
  </p:clrMapOvr>
  <p:transition advTm="514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1346</Words>
  <Application>Microsoft Office PowerPoint</Application>
  <PresentationFormat>On-screen Show (4:3)</PresentationFormat>
  <Paragraphs>274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Brintelli Knowledge Tranfer</vt:lpstr>
      <vt:lpstr>                              THINGS WHICH YOU NEED TO KNOW</vt:lpstr>
      <vt:lpstr>                     THE BACK BONE OF THIS PRESENTATION.</vt:lpstr>
      <vt:lpstr> “ Should SMEs transfer biotechnology from Brazil to the UK?”</vt:lpstr>
      <vt:lpstr>      Brazilian  SMEs: biotech scenario based  on IP deposits. (INPI data)</vt:lpstr>
      <vt:lpstr>Slide 6</vt:lpstr>
      <vt:lpstr>   IT IS TIME TO MAKE AN EFFORT.</vt:lpstr>
      <vt:lpstr>Life science patents have been granted to inventors in SP, MG, RJ, RS, PR.</vt:lpstr>
      <vt:lpstr>         WHY TRANSFER BIOTECH FROM BRAZIL TO THE UK?</vt:lpstr>
      <vt:lpstr>   Overview of a potential Scottish-Brazilian-English alliance in biotech. </vt:lpstr>
      <vt:lpstr>                                     Brazilian biotech in Scotland can work!</vt:lpstr>
      <vt:lpstr>  MORE SMES  ARE NEEDED TO TRANSFER TECH FROM BRAZIL TO  UK.</vt:lpstr>
      <vt:lpstr>   Will YOU BE A HERO FOR BRAZIL  &amp; START-UP A BIOTECH BUSINESS?</vt:lpstr>
      <vt:lpstr>Brintelli Knowledge Tranfer – www.brintelli.com</vt:lpstr>
      <vt:lpstr>Brintelli Knowledge Tranfer – www.brintelli.com</vt:lpstr>
      <vt:lpstr>Brintelli Knowledge Tranfer – www.brintelli.com</vt:lpstr>
      <vt:lpstr>   Patent granted product</vt:lpstr>
      <vt:lpstr>                                        Patent pending surgical glue</vt:lpstr>
      <vt:lpstr>                            Patent pending “Bone prosthetics”</vt:lpstr>
      <vt:lpstr>                                      Patent pending vaccine</vt:lpstr>
      <vt:lpstr>Perhaps the Brazilians could make a transgenic male of this pest below;</vt:lpstr>
      <vt:lpstr>  See the official patent title of BIOMM’s recombinant insuline product</vt:lpstr>
      <vt:lpstr>Brintelli Knowledge Tranfer</vt:lpstr>
      <vt:lpstr>The goal is to grow SMEs which can reach the AIM &amp; export 2the world.</vt:lpstr>
      <vt:lpstr>CAN WE (BRAZILIAN/BRITISH) MAKE IT HAPPEN?</vt:lpstr>
      <vt:lpstr>                                            CONCLUSION</vt:lpstr>
      <vt:lpstr> Brintelli Knowledge Tranfer</vt:lpstr>
      <vt:lpstr>    Brintelli Knowledge Tranfer   www.brintelli.com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Brintelli Knowledge Tranfer</dc:title>
  <dc:creator>Dell</dc:creator>
  <cp:lastModifiedBy>Administrator</cp:lastModifiedBy>
  <cp:revision>58</cp:revision>
  <dcterms:created xsi:type="dcterms:W3CDTF">2015-02-19T04:00:44Z</dcterms:created>
  <dcterms:modified xsi:type="dcterms:W3CDTF">2015-02-20T23:52:15Z</dcterms:modified>
</cp:coreProperties>
</file>